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1" r:id="rId3"/>
    <p:sldId id="301" r:id="rId4"/>
    <p:sldId id="303" r:id="rId5"/>
    <p:sldId id="260" r:id="rId6"/>
    <p:sldId id="310" r:id="rId7"/>
    <p:sldId id="323" r:id="rId8"/>
    <p:sldId id="311" r:id="rId9"/>
    <p:sldId id="312" r:id="rId10"/>
    <p:sldId id="314" r:id="rId11"/>
    <p:sldId id="318" r:id="rId12"/>
    <p:sldId id="320" r:id="rId13"/>
    <p:sldId id="322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RK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ODF Villages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Sheet1!$B$2:$B$6</c:f>
              <c:strCache>
                <c:ptCount val="5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  <c:pt idx="3">
                  <c:v>2017/2018</c:v>
                </c:pt>
                <c:pt idx="4">
                  <c:v>2018/2019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82</c:v>
                </c:pt>
                <c:pt idx="2">
                  <c:v>102</c:v>
                </c:pt>
                <c:pt idx="3">
                  <c:v>155</c:v>
                </c:pt>
                <c:pt idx="4">
                  <c:v>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473792"/>
        <c:axId val="177475584"/>
      </c:lineChart>
      <c:catAx>
        <c:axId val="17747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77475584"/>
        <c:crosses val="autoZero"/>
        <c:auto val="1"/>
        <c:lblAlgn val="ctr"/>
        <c:lblOffset val="100"/>
        <c:noMultiLvlLbl val="0"/>
      </c:catAx>
      <c:valAx>
        <c:axId val="17747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4737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0028-CDED-46C1-9A5B-AEBFB1CC925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91C7-B7CC-4E8E-9485-939B08920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8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291C7-B7CC-4E8E-9485-939B089203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291C7-B7CC-4E8E-9485-939B089203C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98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59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0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0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8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3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  <p:sp>
        <p:nvSpPr>
          <p:cNvPr id="1048689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9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9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B797B-0742-4448-9C9B-544A1965D682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E6805-42CF-41E7-83D9-D61728FFE9C3}" type="slidenum">
              <a:rPr lang="en-US" smtClean="0"/>
              <a:t>‹#›</a:t>
            </a:fld>
            <a:endParaRPr lang="en-US"/>
          </a:p>
        </p:txBody>
      </p:sp>
      <p:grpSp>
        <p:nvGrpSpPr>
          <p:cNvPr id="37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2133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SANITATION AND HYGIENE UPDATES FOR BULAMBULI DISTRICT.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3505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Presented by</a:t>
            </a:r>
          </a:p>
          <a:p>
            <a:pPr algn="ctr"/>
            <a:r>
              <a:rPr lang="en-US" sz="3200" dirty="0" smtClean="0"/>
              <a:t>Vincent </a:t>
            </a:r>
            <a:r>
              <a:rPr lang="en-US" sz="3200" dirty="0" err="1" smtClean="0"/>
              <a:t>Natega</a:t>
            </a:r>
            <a:r>
              <a:rPr lang="en-US" sz="3200" dirty="0" smtClean="0"/>
              <a:t>,  SEHO/</a:t>
            </a:r>
            <a:r>
              <a:rPr lang="en-US" sz="3200" dirty="0" err="1" smtClean="0"/>
              <a:t>Ag.ADHO</a:t>
            </a:r>
            <a:r>
              <a:rPr lang="en-US" sz="3200" dirty="0" smtClean="0"/>
              <a:t>-EH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October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  2019, at </a:t>
            </a:r>
            <a:r>
              <a:rPr lang="en-US" sz="3200" dirty="0" err="1" smtClean="0">
                <a:solidFill>
                  <a:schemeClr val="bg1"/>
                </a:solidFill>
              </a:rPr>
              <a:t>Bulambuli</a:t>
            </a:r>
            <a:r>
              <a:rPr lang="en-US" sz="3200" dirty="0" smtClean="0">
                <a:solidFill>
                  <a:schemeClr val="bg1"/>
                </a:solidFill>
              </a:rPr>
              <a:t> District CAO’s Board Room.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Action plan for </a:t>
            </a:r>
            <a:r>
              <a:rPr lang="en-US" dirty="0" err="1" smtClean="0"/>
              <a:t>Bulambuli</a:t>
            </a:r>
            <a:r>
              <a:rPr lang="en-US" dirty="0" smtClean="0"/>
              <a:t> District hosting national sanitation week.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52298"/>
              </p:ext>
            </p:extLst>
          </p:nvPr>
        </p:nvGraphicFramePr>
        <p:xfrm>
          <a:off x="457200" y="1935163"/>
          <a:ext cx="7848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17914"/>
                <a:gridCol w="1382486"/>
                <a:gridCol w="12192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officer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Preparatory</a:t>
                      </a:r>
                      <a:r>
                        <a:rPr lang="en-US" baseline="0" dirty="0" smtClean="0"/>
                        <a:t>  and feed back on sanitation activities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</a:t>
                      </a:r>
                      <a:r>
                        <a:rPr lang="en-US" baseline="0" dirty="0" smtClean="0"/>
                        <a:t> Minutes and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dialogue meetings at parish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Attendance</a:t>
                      </a:r>
                      <a:r>
                        <a:rPr lang="en-US" baseline="0" dirty="0" smtClean="0"/>
                        <a:t> Minutes and Reports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Uganda</a:t>
                      </a:r>
                      <a:r>
                        <a:rPr lang="en-US" baseline="0" dirty="0" smtClean="0"/>
                        <a:t> sanitation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starting on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Wednesday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ADHO-EH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Formation of sanitation and hygiene committees at</a:t>
                      </a:r>
                      <a:r>
                        <a:rPr lang="en-US" baseline="0" dirty="0" smtClean="0"/>
                        <a:t> every administrative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Attendance</a:t>
                      </a:r>
                      <a:r>
                        <a:rPr lang="en-US" baseline="0" dirty="0" smtClean="0"/>
                        <a:t> Minutes and Reports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week of October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5840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Suggested Action plan for </a:t>
            </a:r>
            <a:r>
              <a:rPr lang="en-US" dirty="0" err="1" smtClean="0"/>
              <a:t>Bulambuli</a:t>
            </a:r>
            <a:r>
              <a:rPr lang="en-US" dirty="0" smtClean="0"/>
              <a:t> District hosting national sanitation week.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865868"/>
              </p:ext>
            </p:extLst>
          </p:nvPr>
        </p:nvGraphicFramePr>
        <p:xfrm>
          <a:off x="457200" y="1905000"/>
          <a:ext cx="7848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17914"/>
                <a:gridCol w="1382486"/>
                <a:gridCol w="12192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officer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Inspection of water sources and water quality surveillance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DWO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Inspection</a:t>
                      </a:r>
                      <a:r>
                        <a:rPr lang="en-US" baseline="0" dirty="0" smtClean="0"/>
                        <a:t> of intuitions 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 schools, health centers, Offices, and police station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Uganda</a:t>
                      </a:r>
                      <a:r>
                        <a:rPr lang="en-US" baseline="0" dirty="0" smtClean="0"/>
                        <a:t> sanitation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Jan-17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ADHO-EH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Inspection</a:t>
                      </a:r>
                      <a:r>
                        <a:rPr lang="en-US" baseline="0" dirty="0" smtClean="0"/>
                        <a:t> of public places  and super vision 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 Markets, trading centers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/11/2019-19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DHO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898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Action plan for </a:t>
            </a:r>
            <a:r>
              <a:rPr lang="en-US" dirty="0" err="1" smtClean="0"/>
              <a:t>Bulambuli</a:t>
            </a:r>
            <a:r>
              <a:rPr lang="en-US" dirty="0" smtClean="0"/>
              <a:t> District hosting national sanitation week.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74498"/>
              </p:ext>
            </p:extLst>
          </p:nvPr>
        </p:nvGraphicFramePr>
        <p:xfrm>
          <a:off x="457200" y="1935163"/>
          <a:ext cx="7848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817914"/>
                <a:gridCol w="1382486"/>
                <a:gridCol w="12192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officer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Open defecation free(ODF)</a:t>
                      </a:r>
                      <a:r>
                        <a:rPr lang="en-US" baseline="0" dirty="0" smtClean="0"/>
                        <a:t> Environment </a:t>
                      </a:r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Uganda</a:t>
                      </a:r>
                      <a:r>
                        <a:rPr lang="en-US" baseline="0" dirty="0" smtClean="0"/>
                        <a:t> sanitation fund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(USF)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3rd /10/2019-13/03/2020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ADHO-EH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Meeting</a:t>
                      </a:r>
                      <a:r>
                        <a:rPr lang="en-US" baseline="0" dirty="0" smtClean="0"/>
                        <a:t> with District Partners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Attendance</a:t>
                      </a:r>
                      <a:r>
                        <a:rPr lang="en-US" baseline="0" dirty="0" smtClean="0"/>
                        <a:t> Minutes and Reports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7th </a:t>
                      </a:r>
                      <a:r>
                        <a:rPr lang="en-US" dirty="0" smtClean="0"/>
                        <a:t>October,</a:t>
                      </a:r>
                      <a:r>
                        <a:rPr lang="en-US" baseline="0" dirty="0" smtClean="0"/>
                        <a:t> 2019 -17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CAO</a:t>
                      </a:r>
                      <a:r>
                        <a:rPr lang="en-US" baseline="0" dirty="0" smtClean="0"/>
                        <a:t> and DHO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Consultation</a:t>
                      </a:r>
                      <a:r>
                        <a:rPr lang="en-US" baseline="0" dirty="0" smtClean="0"/>
                        <a:t> with  MOH to identify Chief guest and logistic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/11/2019-19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LCV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210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Action plan for </a:t>
            </a:r>
            <a:r>
              <a:rPr lang="en-US" dirty="0" err="1" smtClean="0"/>
              <a:t>Bulambuli</a:t>
            </a:r>
            <a:r>
              <a:rPr lang="en-US" dirty="0" smtClean="0"/>
              <a:t> District hosting national sanitation week.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885427"/>
              </p:ext>
            </p:extLst>
          </p:nvPr>
        </p:nvGraphicFramePr>
        <p:xfrm>
          <a:off x="457200" y="1935163"/>
          <a:ext cx="7848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905000"/>
                <a:gridCol w="1371600"/>
                <a:gridCol w="1143000"/>
                <a:gridCol w="1066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 officer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Identifying</a:t>
                      </a:r>
                      <a:r>
                        <a:rPr lang="en-US" baseline="0" dirty="0" smtClean="0"/>
                        <a:t> the suitable 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funding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October 2019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DTPC-Meeting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week sanitation commemoration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Attendance</a:t>
                      </a:r>
                      <a:r>
                        <a:rPr lang="en-US" baseline="0" dirty="0" smtClean="0"/>
                        <a:t> Minutes and Reports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/03/2020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7359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2ND SESMETER\IMG-20190912-WA000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763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7653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399143" y="-228600"/>
            <a:ext cx="8135257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MOH, Environmental Health Department </a:t>
            </a:r>
            <a:r>
              <a:rPr lang="en-US" b="1" dirty="0"/>
              <a:t>Target 6.2: 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400" y="1066800"/>
            <a:ext cx="8839200" cy="17526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By 2030, achieve access to adequate and equitable sanitation, hygiene for all and end open defecation, paying special attention to the needs of women and girls and those in vulnerable situations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4038600" cy="426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819400"/>
            <a:ext cx="42671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60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DISTRICT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Bulambuli</a:t>
            </a:r>
            <a:r>
              <a:rPr lang="en-US" dirty="0" smtClean="0"/>
              <a:t> District has two geographical locations of </a:t>
            </a:r>
            <a:r>
              <a:rPr lang="en-US" dirty="0" err="1" smtClean="0"/>
              <a:t>Elogon</a:t>
            </a:r>
            <a:r>
              <a:rPr lang="en-US" dirty="0" smtClean="0"/>
              <a:t> county which covers 75% (mountainous), prone to landslides and </a:t>
            </a:r>
            <a:r>
              <a:rPr lang="en-US" dirty="0" err="1" smtClean="0"/>
              <a:t>Bulambuli</a:t>
            </a:r>
            <a:r>
              <a:rPr lang="en-US" dirty="0" smtClean="0"/>
              <a:t> county 25%(lower),prone to floods leading to out breaks  like cholera, high malaria prevalence etc.</a:t>
            </a:r>
          </a:p>
          <a:p>
            <a:pPr marL="0" indent="0">
              <a:buNone/>
            </a:pPr>
            <a:r>
              <a:rPr lang="en-US" dirty="0" smtClean="0"/>
              <a:t>The District has the following Administrative units;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02Counties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23 Sub counties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03 Town councils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531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1299 Villages with 2598 VHTs, 111 parishes and 46690 households</a:t>
            </a:r>
          </a:p>
          <a:p>
            <a:r>
              <a:rPr lang="en-US" dirty="0" smtClean="0"/>
              <a:t>Projected population of 209000 and land area of 809.65sq kilometers</a:t>
            </a:r>
          </a:p>
          <a:p>
            <a:r>
              <a:rPr lang="en-US" dirty="0" smtClean="0"/>
              <a:t>25 Health Facilities,1 health </a:t>
            </a:r>
            <a:r>
              <a:rPr lang="en-US" dirty="0"/>
              <a:t>C</a:t>
            </a:r>
            <a:r>
              <a:rPr lang="en-US" dirty="0" smtClean="0"/>
              <a:t>entre IV, 14 Health Centre III and 10 Health Centre II</a:t>
            </a:r>
          </a:p>
          <a:p>
            <a:r>
              <a:rPr lang="en-US" dirty="0" smtClean="0"/>
              <a:t>23 Public, 2 PNFP Health Centre II is among the 10 Health Centre II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118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Progress on USF/ Sanitation and Hygiene targets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 fontScale="65192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sz="3800" dirty="0" smtClean="0"/>
              <a:t>246/418 villages triggered have been declared for ODF, although the District is having 1299 villages.</a:t>
            </a:r>
          </a:p>
          <a:p>
            <a:pPr>
              <a:lnSpc>
                <a:spcPct val="170000"/>
              </a:lnSpc>
            </a:pPr>
            <a:r>
              <a:rPr lang="en-US" sz="3800" dirty="0" smtClean="0"/>
              <a:t>Latrine coverage is at 39313/46690 giving 84.2%  from 57% as per 2015.</a:t>
            </a:r>
          </a:p>
          <a:p>
            <a:pPr>
              <a:lnSpc>
                <a:spcPct val="170000"/>
              </a:lnSpc>
            </a:pPr>
            <a:r>
              <a:rPr lang="en-US" sz="3800" dirty="0" smtClean="0"/>
              <a:t>Hand washing is at 18023/46690 giving 38.6% from 0.7% as per 2015.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ODF Performance graph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1552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out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Bulegeni</a:t>
            </a:r>
            <a:r>
              <a:rPr lang="en-US" dirty="0" smtClean="0"/>
              <a:t> Town Council, </a:t>
            </a:r>
            <a:r>
              <a:rPr lang="en-US" dirty="0" err="1" smtClean="0"/>
              <a:t>Bumasobo</a:t>
            </a:r>
            <a:r>
              <a:rPr lang="en-US" dirty="0" smtClean="0"/>
              <a:t> Sub county and part of </a:t>
            </a:r>
            <a:r>
              <a:rPr lang="en-US" dirty="0" err="1" smtClean="0"/>
              <a:t>Namisuni</a:t>
            </a:r>
            <a:r>
              <a:rPr lang="en-US" dirty="0" smtClean="0"/>
              <a:t> sub county have attracted many visitors from different Districts in together with MOH for learning purposes.</a:t>
            </a:r>
          </a:p>
          <a:p>
            <a:r>
              <a:rPr lang="en-US" dirty="0" err="1" smtClean="0"/>
              <a:t>Bulambuli</a:t>
            </a:r>
            <a:r>
              <a:rPr lang="en-US" dirty="0" smtClean="0"/>
              <a:t> District has been selected among 134 to host national sanitation week commemoration which always takes place in the third week of march every calendar year with aim motivating </a:t>
            </a:r>
            <a:r>
              <a:rPr lang="en-US" dirty="0" err="1" smtClean="0"/>
              <a:t>Bulambuli</a:t>
            </a:r>
            <a:r>
              <a:rPr lang="en-US" dirty="0" smtClean="0"/>
              <a:t> to work towards ODF attainment through behaviour change, demand creation and enabling.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76063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</a:t>
            </a:r>
            <a:r>
              <a:rPr lang="en-US" dirty="0"/>
              <a:t> </a:t>
            </a:r>
            <a:r>
              <a:rPr lang="en-US" dirty="0" smtClean="0"/>
              <a:t>for  ODF Villages/cells attainment in </a:t>
            </a:r>
            <a:r>
              <a:rPr lang="en-US" dirty="0" err="1" smtClean="0"/>
              <a:t>Bulambuli</a:t>
            </a:r>
            <a:r>
              <a:rPr lang="en-US" dirty="0" smtClean="0"/>
              <a:t> District.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46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Formation of sanitation and hygiene committees at Villages/cells, parishes, sub county and District, each committee should have nine(9) members.</a:t>
            </a:r>
          </a:p>
          <a:p>
            <a:r>
              <a:rPr lang="en-US" dirty="0" smtClean="0"/>
              <a:t>Scale up of advocacy and community dialogue meetings to Parishes, Sub county and District with stake holders </a:t>
            </a:r>
            <a:r>
              <a:rPr lang="en-US" dirty="0" err="1" smtClean="0"/>
              <a:t>ie</a:t>
            </a:r>
            <a:r>
              <a:rPr lang="en-US" dirty="0" smtClean="0"/>
              <a:t> Political, Technical, women groups, youth, Religious, cultural and elderly etc.</a:t>
            </a:r>
          </a:p>
          <a:p>
            <a:r>
              <a:rPr lang="en-US" dirty="0" smtClean="0"/>
              <a:t> Displaying names of latrine defaulters in trading </a:t>
            </a:r>
            <a:r>
              <a:rPr lang="en-US" dirty="0" err="1" smtClean="0"/>
              <a:t>Centres</a:t>
            </a:r>
            <a:r>
              <a:rPr lang="en-US" dirty="0" smtClean="0"/>
              <a:t> and shaming them.</a:t>
            </a:r>
          </a:p>
          <a:p>
            <a:r>
              <a:rPr lang="en-US" dirty="0" smtClean="0"/>
              <a:t>Setting competitions for sub counties/town councils.</a:t>
            </a:r>
          </a:p>
          <a:p>
            <a:r>
              <a:rPr lang="en-US" dirty="0" smtClean="0"/>
              <a:t>Giving nuisance notices to latrine defaulters by the VHTs, parish chiefs/town agents, Health Assistants, Health Inspectors and Community Development Officers under the super vision of Senior Assistant Secretary/Town Clerks, failure to  compile will lead the arrest of the defaulters.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70031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Functionalizing sub county court to handle latrine defaulters, after sub county failing defaulters are to be handed over to police.</a:t>
            </a:r>
          </a:p>
          <a:p>
            <a:r>
              <a:rPr lang="en-US" dirty="0" smtClean="0"/>
              <a:t>Increased </a:t>
            </a:r>
            <a:r>
              <a:rPr lang="en-US" dirty="0"/>
              <a:t>publicity over radios on sanitation and hygiene by RDC and Chairperson LCV together with other stake holders.</a:t>
            </a:r>
          </a:p>
          <a:p>
            <a:r>
              <a:rPr lang="en-US" dirty="0"/>
              <a:t>Monitoring and support super vision of the sub county </a:t>
            </a:r>
            <a:r>
              <a:rPr lang="en-US" dirty="0" smtClean="0"/>
              <a:t>team by </a:t>
            </a:r>
            <a:r>
              <a:rPr lang="en-US" dirty="0"/>
              <a:t>CAO’s Office and DHO’s </a:t>
            </a:r>
            <a:r>
              <a:rPr lang="en-US" dirty="0" smtClean="0"/>
              <a:t>office on hygiene and sanitation latrine and hand washing defaulters.</a:t>
            </a:r>
          </a:p>
          <a:p>
            <a:r>
              <a:rPr lang="en-US" dirty="0"/>
              <a:t>Regular meetings and </a:t>
            </a:r>
            <a:r>
              <a:rPr lang="en-US" dirty="0" smtClean="0"/>
              <a:t>updates on sanitation and hygiene at all administrative units.</a:t>
            </a:r>
            <a:endParaRPr lang="en-US" dirty="0"/>
          </a:p>
          <a:p>
            <a:r>
              <a:rPr lang="en-US" dirty="0"/>
              <a:t>Institutional </a:t>
            </a:r>
            <a:r>
              <a:rPr lang="en-US" dirty="0" smtClean="0"/>
              <a:t>triggering</a:t>
            </a:r>
            <a:r>
              <a:rPr lang="en-US" dirty="0"/>
              <a:t> </a:t>
            </a:r>
            <a:r>
              <a:rPr lang="en-US" dirty="0" smtClean="0"/>
              <a:t>and follow up MANDONA.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088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820</Words>
  <Application>Microsoft Office PowerPoint</Application>
  <PresentationFormat>On-screen Show (4:3)</PresentationFormat>
  <Paragraphs>138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SANITATION AND HYGIENE UPDATES FOR BULAMBULI DISTRICT.</vt:lpstr>
      <vt:lpstr>MOH, Environmental Health Department Target 6.2: </vt:lpstr>
      <vt:lpstr>DISTRICT PROFILE</vt:lpstr>
      <vt:lpstr>cont’d</vt:lpstr>
      <vt:lpstr>Progress on USF/ Sanitation and Hygiene targets</vt:lpstr>
      <vt:lpstr>The ODF Performance graph</vt:lpstr>
      <vt:lpstr>Results out come</vt:lpstr>
      <vt:lpstr>Strategies for  ODF Villages/cells attainment in Bulambuli District.</vt:lpstr>
      <vt:lpstr>Cont’d</vt:lpstr>
      <vt:lpstr>Suggested Action plan for Bulambuli District hosting national sanitation week.</vt:lpstr>
      <vt:lpstr>Suggested Action plan for Bulambuli District hosting national sanitation week.</vt:lpstr>
      <vt:lpstr>Suggested Action plan for Bulambuli District hosting national sanitation week.</vt:lpstr>
      <vt:lpstr>Suggested Action plan for Bulambuli District hosting national sanitation week.</vt:lpstr>
      <vt:lpstr>PowerPoint Presentation</vt:lpstr>
    </vt:vector>
  </TitlesOfParts>
  <Company>Heaven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BULAMBULI DISTRICT LOCAL GOVERNMENT PREPARED BY NATEGA VINCENT ENVIRONMENTAL HEALTH 0FFICER(USF FOCAL PERSON) DATE:</dc:title>
  <dc:creator>Khaukha</dc:creator>
  <cp:lastModifiedBy>WORK</cp:lastModifiedBy>
  <cp:revision>143</cp:revision>
  <dcterms:created xsi:type="dcterms:W3CDTF">2016-10-01T14:11:48Z</dcterms:created>
  <dcterms:modified xsi:type="dcterms:W3CDTF">2019-11-04T05:57:02Z</dcterms:modified>
</cp:coreProperties>
</file>